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3"/>
    <p:sldId id="307" r:id="rId4"/>
    <p:sldId id="290" r:id="rId5"/>
    <p:sldId id="332" r:id="rId6"/>
    <p:sldId id="279" r:id="rId7"/>
    <p:sldId id="363" r:id="rId8"/>
    <p:sldId id="312" r:id="rId9"/>
    <p:sldId id="313" r:id="rId10"/>
    <p:sldId id="316" r:id="rId11"/>
    <p:sldId id="317" r:id="rId12"/>
  </p:sldIdLst>
  <p:sldSz cx="12192000" cy="6858000"/>
  <p:notesSz cx="6858000" cy="9144000"/>
  <p:embeddedFontLst>
    <p:embeddedFont>
      <p:font typeface="华文新魏" panose="02010800040101010101" charset="-122"/>
      <p:regular r:id="rId17"/>
    </p:embeddedFont>
    <p:embeddedFont>
      <p:font typeface="微软雅黑" panose="020B0503020204020204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9" userDrawn="1">
          <p15:clr>
            <a:srgbClr val="A4A3A4"/>
          </p15:clr>
        </p15:guide>
        <p15:guide id="2" pos="37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359"/>
        <p:guide pos="377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73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4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笑脸 1"/>
          <p:cNvSpPr/>
          <p:nvPr/>
        </p:nvSpPr>
        <p:spPr>
          <a:xfrm>
            <a:off x="673735" y="286385"/>
            <a:ext cx="1963420" cy="1867535"/>
          </a:xfrm>
          <a:prstGeom prst="smileyFac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88665" y="1522095"/>
            <a:ext cx="7901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流程图</a:t>
            </a:r>
            <a:endParaRPr lang="zh-CN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5995" y="559435"/>
            <a:ext cx="4090035" cy="4492625"/>
          </a:xfrm>
          <a:prstGeom prst="rect">
            <a:avLst/>
          </a:pr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53260" y="559435"/>
            <a:ext cx="2136140" cy="88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SLAM</a:t>
            </a:r>
            <a:r>
              <a:rPr lang="zh-CN" altLang="en-US">
                <a:solidFill>
                  <a:schemeClr val="tx1"/>
                </a:solidFill>
              </a:rPr>
              <a:t>数据结构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69060" y="1464945"/>
            <a:ext cx="775970" cy="708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Block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2632710" y="1464945"/>
            <a:ext cx="775970" cy="708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Camera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3896360" y="1464945"/>
            <a:ext cx="775970" cy="708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Photo</a:t>
            </a:r>
            <a:endParaRPr lang="en-US" altLang="zh-CN" sz="1600"/>
          </a:p>
        </p:txBody>
      </p:sp>
      <p:sp>
        <p:nvSpPr>
          <p:cNvPr id="23" name="矩形 22"/>
          <p:cNvSpPr/>
          <p:nvPr/>
        </p:nvSpPr>
        <p:spPr>
          <a:xfrm>
            <a:off x="1369060" y="2446655"/>
            <a:ext cx="775970" cy="708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TiePnt</a:t>
            </a:r>
            <a:endParaRPr lang="en-US" altLang="zh-CN" sz="1600"/>
          </a:p>
        </p:txBody>
      </p:sp>
      <p:sp>
        <p:nvSpPr>
          <p:cNvPr id="6" name="矩形 5"/>
          <p:cNvSpPr/>
          <p:nvPr/>
        </p:nvSpPr>
        <p:spPr>
          <a:xfrm>
            <a:off x="2632710" y="2446655"/>
            <a:ext cx="775970" cy="708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Obser</a:t>
            </a:r>
            <a:endParaRPr lang="en-US" altLang="zh-CN" sz="1600"/>
          </a:p>
        </p:txBody>
      </p:sp>
      <p:sp>
        <p:nvSpPr>
          <p:cNvPr id="25" name="矩形 24"/>
          <p:cNvSpPr/>
          <p:nvPr/>
        </p:nvSpPr>
        <p:spPr>
          <a:xfrm>
            <a:off x="3896360" y="2446655"/>
            <a:ext cx="775970" cy="708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Mat_K</a:t>
            </a:r>
            <a:endParaRPr lang="en-US" altLang="zh-CN" sz="1600"/>
          </a:p>
        </p:txBody>
      </p:sp>
      <p:sp>
        <p:nvSpPr>
          <p:cNvPr id="26" name="矩形 25"/>
          <p:cNvSpPr/>
          <p:nvPr/>
        </p:nvSpPr>
        <p:spPr>
          <a:xfrm>
            <a:off x="2632710" y="3432810"/>
            <a:ext cx="775970" cy="708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Mat_T</a:t>
            </a:r>
            <a:endParaRPr lang="en-US" altLang="zh-CN" sz="1600"/>
          </a:p>
        </p:txBody>
      </p:sp>
      <p:sp>
        <p:nvSpPr>
          <p:cNvPr id="27" name="矩形 26"/>
          <p:cNvSpPr/>
          <p:nvPr/>
        </p:nvSpPr>
        <p:spPr>
          <a:xfrm>
            <a:off x="1369060" y="3428365"/>
            <a:ext cx="775970" cy="708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Vec_t</a:t>
            </a:r>
            <a:endParaRPr lang="en-US" altLang="zh-CN"/>
          </a:p>
        </p:txBody>
      </p:sp>
      <p:sp>
        <p:nvSpPr>
          <p:cNvPr id="28" name="矩形 27"/>
          <p:cNvSpPr/>
          <p:nvPr/>
        </p:nvSpPr>
        <p:spPr>
          <a:xfrm>
            <a:off x="3896360" y="3428365"/>
            <a:ext cx="775970" cy="7086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Mat_R</a:t>
            </a:r>
            <a:endParaRPr lang="en-US" altLang="zh-CN" sz="1400"/>
          </a:p>
        </p:txBody>
      </p:sp>
      <p:sp>
        <p:nvSpPr>
          <p:cNvPr id="29" name="矩形 28"/>
          <p:cNvSpPr/>
          <p:nvPr/>
        </p:nvSpPr>
        <p:spPr>
          <a:xfrm>
            <a:off x="6160135" y="559435"/>
            <a:ext cx="4090035" cy="4492625"/>
          </a:xfrm>
          <a:prstGeom prst="rect">
            <a:avLst/>
          </a:prstGeom>
          <a:gradFill>
            <a:gsLst>
              <a:gs pos="100000">
                <a:srgbClr val="FE8B8B"/>
              </a:gs>
              <a:gs pos="0">
                <a:srgbClr val="FEE6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089775" y="559435"/>
            <a:ext cx="2136140" cy="88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XML</a:t>
            </a:r>
            <a:r>
              <a:rPr lang="zh-CN" altLang="en-US">
                <a:solidFill>
                  <a:schemeClr val="tx1"/>
                </a:solidFill>
              </a:rPr>
              <a:t>文件</a:t>
            </a:r>
            <a:r>
              <a:rPr lang="zh-CN" altLang="en-US">
                <a:solidFill>
                  <a:schemeClr val="tx1"/>
                </a:solidFill>
              </a:rPr>
              <a:t>读取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14465" y="1464945"/>
            <a:ext cx="775970" cy="708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Block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8992870" y="3428365"/>
            <a:ext cx="775970" cy="708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Center</a:t>
            </a:r>
            <a:endParaRPr lang="en-US" altLang="zh-CN" sz="1400"/>
          </a:p>
        </p:txBody>
      </p:sp>
      <p:sp>
        <p:nvSpPr>
          <p:cNvPr id="33" name="矩形 32"/>
          <p:cNvSpPr/>
          <p:nvPr/>
        </p:nvSpPr>
        <p:spPr>
          <a:xfrm>
            <a:off x="7798435" y="3428365"/>
            <a:ext cx="775970" cy="708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Rotation</a:t>
            </a:r>
            <a:endParaRPr lang="en-US" altLang="zh-CN" sz="1200"/>
          </a:p>
        </p:txBody>
      </p:sp>
      <p:sp>
        <p:nvSpPr>
          <p:cNvPr id="12" name="矩形 11"/>
          <p:cNvSpPr/>
          <p:nvPr/>
        </p:nvSpPr>
        <p:spPr>
          <a:xfrm>
            <a:off x="6514465" y="3428365"/>
            <a:ext cx="775970" cy="708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TiePoint</a:t>
            </a:r>
            <a:endParaRPr lang="en-US" altLang="zh-CN" sz="1200"/>
          </a:p>
        </p:txBody>
      </p:sp>
      <p:sp>
        <p:nvSpPr>
          <p:cNvPr id="13" name="矩形 12"/>
          <p:cNvSpPr/>
          <p:nvPr/>
        </p:nvSpPr>
        <p:spPr>
          <a:xfrm>
            <a:off x="6514465" y="2446655"/>
            <a:ext cx="775970" cy="708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Photo</a:t>
            </a:r>
            <a:endParaRPr lang="en-US" altLang="zh-CN" sz="1400"/>
          </a:p>
          <a:p>
            <a:pPr algn="ctr"/>
            <a:r>
              <a:rPr lang="en-US" altLang="zh-CN" sz="1400"/>
              <a:t>groups</a:t>
            </a:r>
            <a:endParaRPr lang="en-US" altLang="zh-CN" sz="1400"/>
          </a:p>
        </p:txBody>
      </p:sp>
      <p:sp>
        <p:nvSpPr>
          <p:cNvPr id="14" name="矩形 13"/>
          <p:cNvSpPr/>
          <p:nvPr/>
        </p:nvSpPr>
        <p:spPr>
          <a:xfrm>
            <a:off x="7798435" y="2446655"/>
            <a:ext cx="775970" cy="708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/>
              <a:t>Description</a:t>
            </a:r>
            <a:endParaRPr lang="en-US" altLang="zh-CN" sz="900"/>
          </a:p>
        </p:txBody>
      </p:sp>
      <p:sp>
        <p:nvSpPr>
          <p:cNvPr id="15" name="矩形 14"/>
          <p:cNvSpPr/>
          <p:nvPr/>
        </p:nvSpPr>
        <p:spPr>
          <a:xfrm>
            <a:off x="8992870" y="2446655"/>
            <a:ext cx="775970" cy="708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/>
              <a:t>Image</a:t>
            </a:r>
            <a:endParaRPr lang="en-US" altLang="zh-CN" sz="900"/>
          </a:p>
          <a:p>
            <a:pPr algn="ctr"/>
            <a:r>
              <a:rPr lang="en-US" altLang="zh-CN" sz="900"/>
              <a:t>Dimentions</a:t>
            </a:r>
            <a:endParaRPr lang="en-US" altLang="zh-CN" sz="900"/>
          </a:p>
        </p:txBody>
      </p:sp>
      <p:sp>
        <p:nvSpPr>
          <p:cNvPr id="17" name="矩形 16"/>
          <p:cNvSpPr/>
          <p:nvPr/>
        </p:nvSpPr>
        <p:spPr>
          <a:xfrm>
            <a:off x="7798435" y="1464945"/>
            <a:ext cx="775970" cy="708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Name</a:t>
            </a:r>
            <a:endParaRPr lang="en-US" altLang="zh-CN" sz="1600"/>
          </a:p>
        </p:txBody>
      </p:sp>
      <p:sp>
        <p:nvSpPr>
          <p:cNvPr id="42" name="矩形 41"/>
          <p:cNvSpPr/>
          <p:nvPr/>
        </p:nvSpPr>
        <p:spPr>
          <a:xfrm>
            <a:off x="8992870" y="1464945"/>
            <a:ext cx="775970" cy="708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SRS</a:t>
            </a:r>
            <a:endParaRPr lang="en-US" altLang="zh-CN"/>
          </a:p>
        </p:txBody>
      </p:sp>
      <p:sp>
        <p:nvSpPr>
          <p:cNvPr id="43" name="双波形 42"/>
          <p:cNvSpPr/>
          <p:nvPr/>
        </p:nvSpPr>
        <p:spPr>
          <a:xfrm>
            <a:off x="5061585" y="2446655"/>
            <a:ext cx="1110615" cy="440690"/>
          </a:xfrm>
          <a:prstGeom prst="doubleWave">
            <a:avLst/>
          </a:prstGeom>
          <a:gradFill>
            <a:gsLst>
              <a:gs pos="3896">
                <a:srgbClr val="F2E6CD"/>
              </a:gs>
              <a:gs pos="97000">
                <a:srgbClr val="E3B84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存储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358900" y="4309110"/>
            <a:ext cx="3323590" cy="6515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构造</a:t>
            </a:r>
            <a:r>
              <a:rPr lang="en-US" altLang="zh-CN"/>
              <a:t>/</a:t>
            </a:r>
            <a:r>
              <a:rPr lang="zh-CN" altLang="en-US"/>
              <a:t>析构函数</a:t>
            </a:r>
            <a:endParaRPr lang="en-US" altLang="zh-CN"/>
          </a:p>
        </p:txBody>
      </p:sp>
      <p:cxnSp>
        <p:nvCxnSpPr>
          <p:cNvPr id="45" name="直接箭头连接符 44"/>
          <p:cNvCxnSpPr>
            <a:stCxn id="27" idx="2"/>
          </p:cNvCxnSpPr>
          <p:nvPr/>
        </p:nvCxnSpPr>
        <p:spPr>
          <a:xfrm>
            <a:off x="1757045" y="4137025"/>
            <a:ext cx="3810" cy="172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019425" y="4139565"/>
            <a:ext cx="3810" cy="172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4281805" y="4141470"/>
            <a:ext cx="3810" cy="172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20" idx="3"/>
          </p:cNvCxnSpPr>
          <p:nvPr/>
        </p:nvCxnSpPr>
        <p:spPr>
          <a:xfrm>
            <a:off x="2145030" y="1819275"/>
            <a:ext cx="229235" cy="248031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23" idx="3"/>
          </p:cNvCxnSpPr>
          <p:nvPr/>
        </p:nvCxnSpPr>
        <p:spPr>
          <a:xfrm flipV="1">
            <a:off x="2145030" y="2795905"/>
            <a:ext cx="219710" cy="5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22" idx="1"/>
          </p:cNvCxnSpPr>
          <p:nvPr/>
        </p:nvCxnSpPr>
        <p:spPr>
          <a:xfrm rot="10800000" flipV="1">
            <a:off x="3638550" y="1818640"/>
            <a:ext cx="257810" cy="248983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25" idx="1"/>
          </p:cNvCxnSpPr>
          <p:nvPr/>
        </p:nvCxnSpPr>
        <p:spPr>
          <a:xfrm flipH="1">
            <a:off x="3638550" y="2800985"/>
            <a:ext cx="257810" cy="4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1" idx="1"/>
          </p:cNvCxnSpPr>
          <p:nvPr/>
        </p:nvCxnSpPr>
        <p:spPr>
          <a:xfrm flipH="1" flipV="1">
            <a:off x="2374265" y="1818640"/>
            <a:ext cx="258445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6" idx="3"/>
          </p:cNvCxnSpPr>
          <p:nvPr/>
        </p:nvCxnSpPr>
        <p:spPr>
          <a:xfrm>
            <a:off x="3408680" y="2800985"/>
            <a:ext cx="239395" cy="4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514465" y="4299585"/>
            <a:ext cx="3323590" cy="65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读取</a:t>
            </a:r>
            <a:endParaRPr lang="zh-CN" altLang="en-US"/>
          </a:p>
        </p:txBody>
      </p:sp>
      <p:cxnSp>
        <p:nvCxnSpPr>
          <p:cNvPr id="55" name="直接箭头连接符 54"/>
          <p:cNvCxnSpPr>
            <a:stCxn id="12" idx="2"/>
          </p:cNvCxnSpPr>
          <p:nvPr/>
        </p:nvCxnSpPr>
        <p:spPr>
          <a:xfrm>
            <a:off x="6902450" y="4137025"/>
            <a:ext cx="1905" cy="1816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7" idx="3"/>
          </p:cNvCxnSpPr>
          <p:nvPr/>
        </p:nvCxnSpPr>
        <p:spPr>
          <a:xfrm>
            <a:off x="7290435" y="1819275"/>
            <a:ext cx="236855" cy="2489835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42" idx="1"/>
          </p:cNvCxnSpPr>
          <p:nvPr/>
        </p:nvCxnSpPr>
        <p:spPr>
          <a:xfrm rot="10800000" flipV="1">
            <a:off x="8782050" y="1819275"/>
            <a:ext cx="210820" cy="2480310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8202295" y="4112895"/>
            <a:ext cx="1905" cy="1816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9378315" y="4138930"/>
            <a:ext cx="1905" cy="1816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7" idx="1"/>
          </p:cNvCxnSpPr>
          <p:nvPr/>
        </p:nvCxnSpPr>
        <p:spPr>
          <a:xfrm flipH="1" flipV="1">
            <a:off x="7536815" y="1818640"/>
            <a:ext cx="261620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V="1">
            <a:off x="8574405" y="2795270"/>
            <a:ext cx="20764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3" idx="3"/>
          </p:cNvCxnSpPr>
          <p:nvPr/>
        </p:nvCxnSpPr>
        <p:spPr>
          <a:xfrm>
            <a:off x="7290435" y="2800985"/>
            <a:ext cx="246380" cy="4445"/>
          </a:xfrm>
          <a:prstGeom prst="lin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8782050" y="2795905"/>
            <a:ext cx="246380" cy="4445"/>
          </a:xfrm>
          <a:prstGeom prst="lin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0" name="左箭头 79"/>
          <p:cNvSpPr/>
          <p:nvPr/>
        </p:nvSpPr>
        <p:spPr>
          <a:xfrm>
            <a:off x="5055870" y="2795905"/>
            <a:ext cx="1101725" cy="143510"/>
          </a:xfrm>
          <a:prstGeom prst="leftArrow">
            <a:avLst/>
          </a:prstGeom>
          <a:gradFill>
            <a:gsLst>
              <a:gs pos="3896">
                <a:srgbClr val="F2E6CD"/>
              </a:gs>
              <a:gs pos="97000">
                <a:srgbClr val="E3B84B"/>
              </a:gs>
            </a:gsLst>
            <a:lin ang="27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325" y="2294255"/>
            <a:ext cx="1333500" cy="1197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4299585" y="1431925"/>
            <a:ext cx="2131060" cy="446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手工浅层特征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4299585" y="2670810"/>
            <a:ext cx="2131060" cy="446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影像组学特征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6179185" y="4121150"/>
            <a:ext cx="1555750" cy="461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深度特征</a:t>
            </a:r>
            <a:endParaRPr lang="zh-CN" altLang="en-US" sz="2400"/>
          </a:p>
        </p:txBody>
      </p:sp>
      <p:cxnSp>
        <p:nvCxnSpPr>
          <p:cNvPr id="14" name="直接箭头连接符 13"/>
          <p:cNvCxnSpPr>
            <a:endCxn id="31" idx="1"/>
          </p:cNvCxnSpPr>
          <p:nvPr/>
        </p:nvCxnSpPr>
        <p:spPr>
          <a:xfrm>
            <a:off x="1414145" y="2882265"/>
            <a:ext cx="170180" cy="10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3909060"/>
            <a:ext cx="2697480" cy="883920"/>
          </a:xfrm>
          <a:prstGeom prst="rect">
            <a:avLst/>
          </a:prstGeom>
        </p:spPr>
      </p:pic>
      <p:cxnSp>
        <p:nvCxnSpPr>
          <p:cNvPr id="16" name="肘形连接符 15"/>
          <p:cNvCxnSpPr>
            <a:stCxn id="31" idx="3"/>
            <a:endCxn id="11" idx="1"/>
          </p:cNvCxnSpPr>
          <p:nvPr/>
        </p:nvCxnSpPr>
        <p:spPr>
          <a:xfrm flipV="1">
            <a:off x="2917825" y="1655445"/>
            <a:ext cx="1381760" cy="12376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31" idx="3"/>
            <a:endCxn id="12" idx="1"/>
          </p:cNvCxnSpPr>
          <p:nvPr/>
        </p:nvCxnSpPr>
        <p:spPr>
          <a:xfrm>
            <a:off x="2917825" y="2893060"/>
            <a:ext cx="138176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31" idx="2"/>
            <a:endCxn id="15" idx="1"/>
          </p:cNvCxnSpPr>
          <p:nvPr/>
        </p:nvCxnSpPr>
        <p:spPr>
          <a:xfrm rot="5400000" flipV="1">
            <a:off x="2380615" y="3362325"/>
            <a:ext cx="859155" cy="111823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925185" y="4328160"/>
            <a:ext cx="267970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134985" y="2086610"/>
            <a:ext cx="532130" cy="161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zh-CN" altLang="en-US" sz="2400"/>
              <a:t>筛</a:t>
            </a:r>
            <a:endParaRPr lang="zh-CN" altLang="en-US" sz="2400"/>
          </a:p>
          <a:p>
            <a:r>
              <a:rPr lang="zh-CN" altLang="en-US" sz="2400"/>
              <a:t>选</a:t>
            </a:r>
            <a:endParaRPr lang="zh-CN" altLang="en-US" sz="2400"/>
          </a:p>
          <a:p>
            <a:r>
              <a:rPr lang="zh-CN" altLang="en-US" sz="2400"/>
              <a:t>特</a:t>
            </a:r>
            <a:endParaRPr lang="zh-CN" altLang="en-US" sz="2400"/>
          </a:p>
          <a:p>
            <a:r>
              <a:rPr lang="zh-CN" altLang="en-US" sz="2400"/>
              <a:t>征</a:t>
            </a:r>
            <a:endParaRPr lang="zh-CN" altLang="en-US" sz="2400"/>
          </a:p>
        </p:txBody>
      </p:sp>
      <p:cxnSp>
        <p:nvCxnSpPr>
          <p:cNvPr id="23" name="肘形连接符 22"/>
          <p:cNvCxnSpPr/>
          <p:nvPr/>
        </p:nvCxnSpPr>
        <p:spPr>
          <a:xfrm>
            <a:off x="6430645" y="1656080"/>
            <a:ext cx="1706880" cy="1226185"/>
          </a:xfrm>
          <a:prstGeom prst="bentConnector3">
            <a:avLst>
              <a:gd name="adj1" fmla="val 50037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3"/>
          </p:cNvCxnSpPr>
          <p:nvPr/>
        </p:nvCxnSpPr>
        <p:spPr>
          <a:xfrm>
            <a:off x="8667115" y="2893695"/>
            <a:ext cx="4298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088120" y="2086610"/>
            <a:ext cx="532130" cy="161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zh-CN" altLang="en-US" sz="2400"/>
              <a:t>混合</a:t>
            </a:r>
            <a:endParaRPr lang="zh-CN" altLang="en-US" sz="2400"/>
          </a:p>
          <a:p>
            <a:r>
              <a:rPr lang="zh-CN" altLang="en-US" sz="2400"/>
              <a:t>特</a:t>
            </a:r>
            <a:endParaRPr lang="zh-CN" altLang="en-US" sz="2400"/>
          </a:p>
          <a:p>
            <a:r>
              <a:rPr lang="zh-CN" altLang="en-US" sz="2400"/>
              <a:t>征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0097770" y="2086610"/>
            <a:ext cx="887095" cy="161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zh-CN" altLang="en-US" sz="2400"/>
              <a:t>模</a:t>
            </a:r>
            <a:r>
              <a:rPr lang="en-US" altLang="zh-CN" sz="2400"/>
              <a:t> </a:t>
            </a:r>
            <a:r>
              <a:rPr lang="zh-CN" altLang="en-US" sz="2400"/>
              <a:t>预</a:t>
            </a:r>
            <a:endParaRPr lang="zh-CN" altLang="en-US" sz="2400"/>
          </a:p>
          <a:p>
            <a:r>
              <a:rPr lang="zh-CN" altLang="en-US" sz="2400"/>
              <a:t>型</a:t>
            </a:r>
            <a:r>
              <a:rPr lang="en-US" altLang="zh-CN" sz="2400"/>
              <a:t> </a:t>
            </a:r>
            <a:r>
              <a:rPr lang="zh-CN" altLang="en-US" sz="2400"/>
              <a:t>测</a:t>
            </a:r>
            <a:endParaRPr lang="zh-CN" altLang="en-US" sz="2400"/>
          </a:p>
          <a:p>
            <a:r>
              <a:rPr lang="zh-CN" altLang="en-US" sz="2400"/>
              <a:t>集</a:t>
            </a:r>
            <a:r>
              <a:rPr lang="en-US" altLang="zh-CN" sz="2400"/>
              <a:t> </a:t>
            </a:r>
            <a:r>
              <a:rPr lang="zh-CN" altLang="en-US" sz="2400"/>
              <a:t>评</a:t>
            </a:r>
            <a:endParaRPr lang="zh-CN" altLang="en-US" sz="2400"/>
          </a:p>
          <a:p>
            <a:r>
              <a:rPr lang="zh-CN" altLang="en-US" sz="2400"/>
              <a:t>成</a:t>
            </a:r>
            <a:r>
              <a:rPr lang="en-US" altLang="zh-CN" sz="2400"/>
              <a:t> </a:t>
            </a:r>
            <a:r>
              <a:rPr lang="zh-CN" altLang="en-US" sz="2400"/>
              <a:t>估</a:t>
            </a:r>
            <a:endParaRPr lang="zh-CN" altLang="en-US" sz="2400"/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>
            <a:off x="9620250" y="2893695"/>
            <a:ext cx="4775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414760" y="2086610"/>
            <a:ext cx="532130" cy="161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zh-CN" altLang="en-US" sz="2400"/>
              <a:t>消融</a:t>
            </a:r>
            <a:r>
              <a:rPr lang="zh-CN" altLang="en-US" sz="2400"/>
              <a:t>实验</a:t>
            </a:r>
            <a:endParaRPr lang="zh-CN" altLang="en-US" sz="240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10984865" y="2894330"/>
            <a:ext cx="4298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095" y="4650105"/>
            <a:ext cx="928370" cy="3911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2317115"/>
            <a:ext cx="1093470" cy="10934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" y="2416175"/>
            <a:ext cx="1093470" cy="10934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" y="2509520"/>
            <a:ext cx="1099185" cy="109283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3080385" y="1138555"/>
            <a:ext cx="9525" cy="4051935"/>
          </a:xfrm>
          <a:prstGeom prst="line">
            <a:avLst/>
          </a:prstGeom>
          <a:ln w="31750" cap="rnd">
            <a:solidFill>
              <a:schemeClr val="accent6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9940290" y="1138555"/>
            <a:ext cx="9525" cy="4051935"/>
          </a:xfrm>
          <a:prstGeom prst="line">
            <a:avLst/>
          </a:prstGeom>
          <a:ln w="31750" cap="rnd">
            <a:solidFill>
              <a:schemeClr val="accent6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2" idx="3"/>
          </p:cNvCxnSpPr>
          <p:nvPr/>
        </p:nvCxnSpPr>
        <p:spPr>
          <a:xfrm flipV="1">
            <a:off x="6430645" y="2882265"/>
            <a:ext cx="1687830" cy="12065"/>
          </a:xfrm>
          <a:prstGeom prst="lin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13" idx="3"/>
          </p:cNvCxnSpPr>
          <p:nvPr/>
        </p:nvCxnSpPr>
        <p:spPr>
          <a:xfrm flipV="1">
            <a:off x="7734935" y="2882265"/>
            <a:ext cx="163195" cy="1469390"/>
          </a:xfrm>
          <a:prstGeom prst="bentConnector2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551805" y="4711700"/>
            <a:ext cx="7670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1</a:t>
            </a:r>
            <a:r>
              <a:rPr lang="zh-CN" altLang="en-US" sz="1000"/>
              <a:t>×</a:t>
            </a:r>
            <a:r>
              <a:rPr lang="en-US" altLang="zh-CN" sz="1000"/>
              <a:t>1000</a:t>
            </a:r>
            <a:endParaRPr lang="en-US" altLang="zh-CN" sz="1000"/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右箭头 15"/>
          <p:cNvSpPr/>
          <p:nvPr/>
        </p:nvSpPr>
        <p:spPr>
          <a:xfrm>
            <a:off x="3272155" y="999490"/>
            <a:ext cx="1343025" cy="182245"/>
          </a:xfrm>
          <a:prstGeom prst="rightArrow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329940" y="1181735"/>
            <a:ext cx="1450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肺实质分割</a:t>
            </a:r>
            <a:endParaRPr lang="zh-CN" altLang="en-US" sz="1600"/>
          </a:p>
        </p:txBody>
      </p:sp>
      <p:pic>
        <p:nvPicPr>
          <p:cNvPr id="24" name="图片 2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240" y="142875"/>
            <a:ext cx="2263775" cy="1895475"/>
          </a:xfrm>
          <a:prstGeom prst="rect">
            <a:avLst/>
          </a:prstGeom>
        </p:spPr>
      </p:pic>
      <p:pic>
        <p:nvPicPr>
          <p:cNvPr id="2" name="图片 1" descr="3_fen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20" y="143510"/>
            <a:ext cx="2266950" cy="189484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" y="2232025"/>
            <a:ext cx="2571115" cy="2315845"/>
          </a:xfrm>
          <a:prstGeom prst="rect">
            <a:avLst/>
          </a:prstGeom>
        </p:spPr>
      </p:pic>
      <p:pic>
        <p:nvPicPr>
          <p:cNvPr id="4" name="图片 3" descr="图片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65" y="2232025"/>
            <a:ext cx="3507105" cy="2315845"/>
          </a:xfrm>
          <a:prstGeom prst="rect">
            <a:avLst/>
          </a:prstGeom>
        </p:spPr>
      </p:pic>
      <p:pic>
        <p:nvPicPr>
          <p:cNvPr id="5" name="图片 4" descr="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" y="4657725"/>
            <a:ext cx="6240780" cy="18046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970" y="861060"/>
            <a:ext cx="1119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970" y="3159760"/>
            <a:ext cx="1119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970" y="5329555"/>
            <a:ext cx="1119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1885" y="823595"/>
            <a:ext cx="1991995" cy="5568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原始图像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48550" y="2629535"/>
            <a:ext cx="1991995" cy="575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肺实质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48550" y="3427095"/>
            <a:ext cx="1991995" cy="575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肺结节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29495" y="1891665"/>
            <a:ext cx="1991995" cy="590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全肺掩膜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31885" y="4617085"/>
            <a:ext cx="1991995" cy="603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预处理后图像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8348980" y="2085340"/>
            <a:ext cx="191135" cy="21082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0" idx="0"/>
          </p:cNvCxnSpPr>
          <p:nvPr/>
        </p:nvCxnSpPr>
        <p:spPr>
          <a:xfrm>
            <a:off x="8444230" y="2306955"/>
            <a:ext cx="635" cy="3225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2" idx="1"/>
          </p:cNvCxnSpPr>
          <p:nvPr/>
        </p:nvCxnSpPr>
        <p:spPr>
          <a:xfrm flipH="1">
            <a:off x="8540115" y="2186940"/>
            <a:ext cx="1389380" cy="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443595" y="3205480"/>
            <a:ext cx="6985" cy="2070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9" idx="2"/>
            <a:endCxn id="12" idx="0"/>
          </p:cNvCxnSpPr>
          <p:nvPr/>
        </p:nvCxnSpPr>
        <p:spPr>
          <a:xfrm rot="5400000" flipV="1">
            <a:off x="10071418" y="1037273"/>
            <a:ext cx="511175" cy="11976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9" idx="2"/>
          </p:cNvCxnSpPr>
          <p:nvPr/>
        </p:nvCxnSpPr>
        <p:spPr>
          <a:xfrm rot="5400000">
            <a:off x="8742680" y="1082040"/>
            <a:ext cx="687070" cy="1283970"/>
          </a:xfrm>
          <a:prstGeom prst="bentConnector3">
            <a:avLst>
              <a:gd name="adj1" fmla="val 3743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1" idx="2"/>
          </p:cNvCxnSpPr>
          <p:nvPr/>
        </p:nvCxnSpPr>
        <p:spPr>
          <a:xfrm rot="5400000" flipV="1">
            <a:off x="8919845" y="3526790"/>
            <a:ext cx="205105" cy="115506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2" idx="2"/>
          </p:cNvCxnSpPr>
          <p:nvPr/>
        </p:nvCxnSpPr>
        <p:spPr>
          <a:xfrm rot="5400000">
            <a:off x="9519285" y="2815590"/>
            <a:ext cx="1740535" cy="107251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3" idx="0"/>
          </p:cNvCxnSpPr>
          <p:nvPr/>
        </p:nvCxnSpPr>
        <p:spPr>
          <a:xfrm>
            <a:off x="9726930" y="4362450"/>
            <a:ext cx="1270" cy="254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542145" y="4013200"/>
            <a:ext cx="607060" cy="603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/>
              <a:t>&amp;</a:t>
            </a:r>
            <a:endParaRPr lang="en-US" altLang="zh-CN" sz="2000" b="1"/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5475" y="56515"/>
            <a:ext cx="6283960" cy="3017520"/>
          </a:xfrm>
          <a:prstGeom prst="rect">
            <a:avLst/>
          </a:prstGeom>
          <a:noFill/>
          <a:ln w="28575" cap="flat" cmpd="sng" algn="ctr"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18900000" scaled="0"/>
            </a:gradFill>
            <a:prstDash val="lgDash"/>
            <a:miter lim="800000"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</a14:hiddenFill>
            </a:ext>
          </a:extLst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420110" y="1165225"/>
            <a:ext cx="1304290" cy="1525905"/>
          </a:xfrm>
          <a:prstGeom prst="rect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 algn="ctr"/>
            <a:r>
              <a:rPr lang="zh-CN" altLang="en-US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数据划分</a:t>
            </a:r>
            <a:endParaRPr lang="zh-CN" altLang="en-US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6169025" y="929640"/>
            <a:ext cx="6985" cy="33020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673475" y="1469390"/>
            <a:ext cx="804545" cy="603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训练集</a:t>
            </a:r>
            <a:endParaRPr lang="en-US" altLang="zh-CN" sz="1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验证集</a:t>
            </a:r>
            <a:r>
              <a:rPr lang="en-US" altLang="zh-CN" sz="12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(70%)</a:t>
            </a:r>
            <a:endParaRPr lang="en-US" altLang="zh-CN" sz="12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73475" y="2131695"/>
            <a:ext cx="804545" cy="491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测试集</a:t>
            </a:r>
            <a:endParaRPr lang="zh-CN" altLang="en-US" sz="1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en-US" altLang="zh-CN" sz="12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(30%)</a:t>
            </a:r>
            <a:endParaRPr lang="en-US" altLang="zh-CN" sz="12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16785" y="3658235"/>
            <a:ext cx="1203325" cy="55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LIDC-IDRI</a:t>
            </a:r>
            <a:endParaRPr lang="en-US" altLang="zh-CN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zh-CN" altLang="en-US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数据集</a:t>
            </a:r>
            <a:endParaRPr lang="zh-CN" altLang="en-US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endParaRPr lang="zh-CN" altLang="en-US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001520" y="1997710"/>
            <a:ext cx="682625" cy="583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</a:t>
            </a:r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增强</a:t>
            </a:r>
            <a:endParaRPr lang="zh-CN" altLang="en-US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95375" y="1997710"/>
            <a:ext cx="690880" cy="583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分割</a:t>
            </a:r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处理</a:t>
            </a:r>
            <a:endParaRPr lang="zh-CN" altLang="en-US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4737100" y="1556385"/>
            <a:ext cx="752475" cy="635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2685415" y="2291715"/>
            <a:ext cx="728345" cy="1905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6168390" y="1965960"/>
            <a:ext cx="7620" cy="247015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705215" y="5050155"/>
            <a:ext cx="692785" cy="33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RF</a:t>
            </a:r>
            <a:endParaRPr lang="en-US" altLang="zh-CN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116945" y="5054600"/>
            <a:ext cx="692785" cy="33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GBM</a:t>
            </a:r>
            <a:endParaRPr lang="en-US" altLang="zh-CN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57580" y="427990"/>
            <a:ext cx="1862455" cy="2263140"/>
          </a:xfrm>
          <a:prstGeom prst="rect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252095" tIns="252095" rIns="252095" bIns="252095"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169035" y="506095"/>
            <a:ext cx="14865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数据预处理</a:t>
            </a:r>
            <a:endParaRPr lang="zh-CN" altLang="en-US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en-US" altLang="zh-CN" sz="12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(6494 images)</a:t>
            </a:r>
            <a:endParaRPr lang="en-US" altLang="zh-CN" sz="12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683115" y="5050155"/>
            <a:ext cx="1189355" cy="33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XGBOOST</a:t>
            </a:r>
            <a:endParaRPr lang="en-US" altLang="zh-CN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52" name="直接箭头连接符 51"/>
          <p:cNvCxnSpPr>
            <a:stCxn id="87" idx="0"/>
            <a:endCxn id="31" idx="2"/>
          </p:cNvCxnSpPr>
          <p:nvPr/>
        </p:nvCxnSpPr>
        <p:spPr>
          <a:xfrm flipH="1" flipV="1">
            <a:off x="1440815" y="2581275"/>
            <a:ext cx="1905" cy="702945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992630" y="1259840"/>
            <a:ext cx="691515" cy="583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区域</a:t>
            </a:r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提取</a:t>
            </a:r>
            <a:endParaRPr lang="zh-CN" altLang="en-US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95375" y="1259840"/>
            <a:ext cx="691515" cy="583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共识</a:t>
            </a:r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合并</a:t>
            </a:r>
            <a:endParaRPr lang="zh-CN" altLang="en-US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56" name="直接箭头连接符 55"/>
          <p:cNvCxnSpPr>
            <a:stCxn id="31" idx="0"/>
            <a:endCxn id="55" idx="2"/>
          </p:cNvCxnSpPr>
          <p:nvPr/>
        </p:nvCxnSpPr>
        <p:spPr>
          <a:xfrm flipV="1">
            <a:off x="1440815" y="1843405"/>
            <a:ext cx="635" cy="15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55" idx="3"/>
            <a:endCxn id="53" idx="1"/>
          </p:cNvCxnSpPr>
          <p:nvPr/>
        </p:nvCxnSpPr>
        <p:spPr>
          <a:xfrm>
            <a:off x="1786890" y="1551940"/>
            <a:ext cx="2057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3" idx="2"/>
            <a:endCxn id="30" idx="0"/>
          </p:cNvCxnSpPr>
          <p:nvPr/>
        </p:nvCxnSpPr>
        <p:spPr>
          <a:xfrm>
            <a:off x="2338705" y="1843405"/>
            <a:ext cx="4445" cy="15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05450" y="1259840"/>
            <a:ext cx="1304925" cy="706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模型训练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488940" y="2213610"/>
            <a:ext cx="1321435" cy="7550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深度特征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420110" y="4805680"/>
            <a:ext cx="1312545" cy="5810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手工特征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83585" y="5714365"/>
            <a:ext cx="1586230" cy="4203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影像组学特征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cxnSp>
        <p:nvCxnSpPr>
          <p:cNvPr id="65" name="直接箭头连接符 64"/>
          <p:cNvCxnSpPr>
            <a:endCxn id="63" idx="1"/>
          </p:cNvCxnSpPr>
          <p:nvPr/>
        </p:nvCxnSpPr>
        <p:spPr>
          <a:xfrm flipV="1">
            <a:off x="3007360" y="5096510"/>
            <a:ext cx="41275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72" idx="3"/>
          </p:cNvCxnSpPr>
          <p:nvPr/>
        </p:nvCxnSpPr>
        <p:spPr>
          <a:xfrm flipV="1">
            <a:off x="3013075" y="5901055"/>
            <a:ext cx="2533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9616440" y="4101465"/>
            <a:ext cx="1321435" cy="6451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模型集成</a:t>
            </a:r>
            <a:r>
              <a:rPr lang="en-US" altLang="zh-CN" sz="16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(ME)</a:t>
            </a:r>
            <a:endParaRPr lang="en-US" altLang="zh-CN" sz="1600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480550" y="2533015"/>
            <a:ext cx="1540510" cy="6711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分析评估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en-US" altLang="zh-CN" sz="12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ACC</a:t>
            </a:r>
            <a:r>
              <a:rPr lang="zh-CN" altLang="en-US" sz="12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、</a:t>
            </a:r>
            <a:r>
              <a:rPr lang="en-US" altLang="zh-CN" sz="12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SPE</a:t>
            </a:r>
            <a:r>
              <a:rPr lang="zh-CN" altLang="en-US" sz="12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、</a:t>
            </a:r>
            <a:r>
              <a:rPr lang="en-US" altLang="zh-CN" sz="12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DCA...</a:t>
            </a:r>
            <a:endParaRPr lang="en-US" altLang="zh-CN" sz="1200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480550" y="1233805"/>
            <a:ext cx="1539875" cy="76390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消融</a:t>
            </a:r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实验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10264775" y="2021840"/>
            <a:ext cx="0" cy="511175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1853565" y="4819015"/>
            <a:ext cx="1153795" cy="582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标注</a:t>
            </a:r>
            <a:endParaRPr lang="zh-CN" altLang="en-US" sz="1600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ctr"/>
            <a:r>
              <a:rPr lang="zh-CN" altLang="en-US" sz="16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临床特征</a:t>
            </a:r>
            <a:endParaRPr lang="zh-CN" altLang="en-US" sz="1600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854200" y="5700395"/>
            <a:ext cx="1158875" cy="4203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Pyradiomics</a:t>
            </a:r>
            <a:endParaRPr lang="en-US" altLang="zh-CN" sz="1400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cxnSp>
        <p:nvCxnSpPr>
          <p:cNvPr id="73" name="肘形连接符 72"/>
          <p:cNvCxnSpPr>
            <a:endCxn id="71" idx="1"/>
          </p:cNvCxnSpPr>
          <p:nvPr/>
        </p:nvCxnSpPr>
        <p:spPr>
          <a:xfrm rot="5400000" flipV="1">
            <a:off x="1299845" y="4556125"/>
            <a:ext cx="696595" cy="411480"/>
          </a:xfrm>
          <a:prstGeom prst="bentConnector2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endCxn id="72" idx="1"/>
          </p:cNvCxnSpPr>
          <p:nvPr/>
        </p:nvCxnSpPr>
        <p:spPr>
          <a:xfrm rot="5400000" flipV="1">
            <a:off x="901065" y="4957445"/>
            <a:ext cx="1494790" cy="411480"/>
          </a:xfrm>
          <a:prstGeom prst="bentConnector2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99060" y="3850005"/>
            <a:ext cx="470535" cy="508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2893060" y="206375"/>
            <a:ext cx="2059940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</a:rPr>
              <a:t>深度特征提取</a:t>
            </a:r>
            <a:endParaRPr lang="zh-CN" altLang="en-US" sz="2400" b="1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23570" y="4561840"/>
            <a:ext cx="4438650" cy="1974215"/>
          </a:xfrm>
          <a:prstGeom prst="rect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831215" y="4561840"/>
            <a:ext cx="610870" cy="1720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</a:rPr>
              <a:t>人工特征提取</a:t>
            </a:r>
            <a:endParaRPr lang="zh-CN" altLang="en-US" sz="2000" b="1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428355" y="3865880"/>
            <a:ext cx="3645535" cy="2670175"/>
          </a:xfrm>
          <a:prstGeom prst="rect">
            <a:avLst/>
          </a:prstGeom>
          <a:ln w="28575" cap="flat" cmpd="sng" algn="ctr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0">
                  <a:srgbClr val="0CA451"/>
                </a:gs>
              </a:gsLst>
              <a:path path="circle">
                <a:fillToRect l="100000" t="100000"/>
              </a:path>
              <a:tileRect r="-100000" b="-100000"/>
            </a:gradFill>
            <a:prstDash val="lg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9260205" y="5925185"/>
            <a:ext cx="2007235" cy="512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</a:rPr>
              <a:t>集成</a:t>
            </a:r>
            <a:r>
              <a:rPr lang="zh-CN" altLang="en-US" sz="24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</a:rPr>
              <a:t>学习</a:t>
            </a:r>
            <a:endParaRPr lang="zh-CN" altLang="en-US" sz="2400" b="1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" y="3284220"/>
            <a:ext cx="1746250" cy="111252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8277225" y="2212975"/>
            <a:ext cx="612140" cy="13563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对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比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分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析</a:t>
            </a:r>
            <a:endParaRPr lang="zh-CN" altLang="en-US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cxnSp>
        <p:nvCxnSpPr>
          <p:cNvPr id="91" name="直接箭头连接符 90"/>
          <p:cNvCxnSpPr>
            <a:endCxn id="68" idx="1"/>
          </p:cNvCxnSpPr>
          <p:nvPr/>
        </p:nvCxnSpPr>
        <p:spPr>
          <a:xfrm>
            <a:off x="8903970" y="2867025"/>
            <a:ext cx="576580" cy="1905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5401310" y="3569970"/>
            <a:ext cx="2740660" cy="2966720"/>
          </a:xfrm>
          <a:prstGeom prst="rect">
            <a:avLst/>
          </a:prstGeom>
          <a:ln w="28575" cap="flat" cmpd="sng" algn="ctr">
            <a:gradFill>
              <a:gsLst>
                <a:gs pos="100000">
                  <a:srgbClr val="FE8B8B"/>
                </a:gs>
                <a:gs pos="0">
                  <a:srgbClr val="FEE699"/>
                </a:gs>
              </a:gsLst>
              <a:path path="circle">
                <a:fillToRect l="100000" t="100000"/>
              </a:path>
              <a:tileRect r="-100000" b="-100000"/>
            </a:gra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592570" y="3617595"/>
            <a:ext cx="183578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</a:rPr>
              <a:t>特征筛选</a:t>
            </a:r>
            <a:endParaRPr lang="zh-CN" altLang="en-US" sz="2000" b="1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pPr algn="ctr"/>
            <a:r>
              <a:rPr lang="zh-CN" altLang="en-US" sz="2000" b="1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</a:rPr>
              <a:t>及融合</a:t>
            </a:r>
            <a:endParaRPr lang="zh-CN" altLang="en-US" sz="2000" b="1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cxnSp>
        <p:nvCxnSpPr>
          <p:cNvPr id="94" name="直接箭头连接符 93"/>
          <p:cNvCxnSpPr/>
          <p:nvPr/>
        </p:nvCxnSpPr>
        <p:spPr>
          <a:xfrm>
            <a:off x="6176010" y="2988945"/>
            <a:ext cx="5080" cy="113284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flipH="1" flipV="1">
            <a:off x="9054465" y="5391785"/>
            <a:ext cx="7620" cy="329565"/>
          </a:xfrm>
          <a:prstGeom prst="straightConnector1">
            <a:avLst/>
          </a:prstGeom>
          <a:ln w="31750" cap="rnd">
            <a:solidFill>
              <a:prstClr val="black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6" name="肘形连接符 95"/>
          <p:cNvCxnSpPr>
            <a:endCxn id="39" idx="2"/>
          </p:cNvCxnSpPr>
          <p:nvPr/>
        </p:nvCxnSpPr>
        <p:spPr>
          <a:xfrm flipV="1">
            <a:off x="8092440" y="5391785"/>
            <a:ext cx="3371215" cy="329565"/>
          </a:xfrm>
          <a:prstGeom prst="bentConnector2">
            <a:avLst/>
          </a:prstGeom>
          <a:ln w="31750" cap="rnd">
            <a:solidFill>
              <a:prstClr val="black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7" name="肘形连接符 96"/>
          <p:cNvCxnSpPr>
            <a:endCxn id="50" idx="2"/>
          </p:cNvCxnSpPr>
          <p:nvPr/>
        </p:nvCxnSpPr>
        <p:spPr>
          <a:xfrm flipV="1">
            <a:off x="7957820" y="5387340"/>
            <a:ext cx="2320290" cy="329565"/>
          </a:xfrm>
          <a:prstGeom prst="bentConnector2">
            <a:avLst/>
          </a:prstGeom>
          <a:ln w="31750" cap="rnd">
            <a:solidFill>
              <a:prstClr val="black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stCxn id="36" idx="0"/>
            <a:endCxn id="67" idx="2"/>
          </p:cNvCxnSpPr>
          <p:nvPr/>
        </p:nvCxnSpPr>
        <p:spPr>
          <a:xfrm rot="16200000">
            <a:off x="9512935" y="4285615"/>
            <a:ext cx="303530" cy="12255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50" idx="0"/>
            <a:endCxn id="67" idx="2"/>
          </p:cNvCxnSpPr>
          <p:nvPr/>
        </p:nvCxnSpPr>
        <p:spPr>
          <a:xfrm flipH="1" flipV="1">
            <a:off x="10277475" y="4746625"/>
            <a:ext cx="635" cy="303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肘形连接符 100"/>
          <p:cNvCxnSpPr>
            <a:stCxn id="39" idx="0"/>
            <a:endCxn id="67" idx="2"/>
          </p:cNvCxnSpPr>
          <p:nvPr/>
        </p:nvCxnSpPr>
        <p:spPr>
          <a:xfrm rot="16200000" flipV="1">
            <a:off x="10716260" y="4307205"/>
            <a:ext cx="307975" cy="11861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67" idx="0"/>
          </p:cNvCxnSpPr>
          <p:nvPr/>
        </p:nvCxnSpPr>
        <p:spPr>
          <a:xfrm flipH="1" flipV="1">
            <a:off x="10272395" y="3204210"/>
            <a:ext cx="5080" cy="897255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5567045" y="5614670"/>
            <a:ext cx="1252220" cy="583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统计学检验</a:t>
            </a:r>
            <a:endParaRPr lang="zh-CN" altLang="en-US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及</a:t>
            </a:r>
            <a:r>
              <a:rPr lang="en-US" altLang="zh-CN" sz="1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LASSO</a:t>
            </a:r>
            <a:endParaRPr lang="en-US" altLang="zh-CN" sz="1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567680" y="4121785"/>
            <a:ext cx="1251585" cy="440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</a:rPr>
              <a:t>PCA</a:t>
            </a:r>
            <a:endParaRPr lang="en-US" altLang="zh-CN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5567045" y="4811395"/>
            <a:ext cx="1252220" cy="580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二值化</a:t>
            </a:r>
            <a:r>
              <a:rPr lang="en-US" altLang="zh-CN" sz="16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/</a:t>
            </a:r>
            <a:endParaRPr lang="en-US" altLang="zh-CN" sz="16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en-US" altLang="zh-CN" sz="1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One-Hot</a:t>
            </a:r>
            <a:endParaRPr lang="en-US" altLang="zh-CN" sz="1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cxnSp>
        <p:nvCxnSpPr>
          <p:cNvPr id="106" name="直接箭头连接符 105"/>
          <p:cNvCxnSpPr>
            <a:stCxn id="63" idx="3"/>
            <a:endCxn id="105" idx="1"/>
          </p:cNvCxnSpPr>
          <p:nvPr/>
        </p:nvCxnSpPr>
        <p:spPr>
          <a:xfrm>
            <a:off x="4732655" y="5096510"/>
            <a:ext cx="834390" cy="5080"/>
          </a:xfrm>
          <a:prstGeom prst="straightConnector1">
            <a:avLst/>
          </a:prstGeom>
          <a:ln w="31750" cap="rnd">
            <a:solidFill>
              <a:prstClr val="black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4875530" y="5927090"/>
            <a:ext cx="681355" cy="0"/>
          </a:xfrm>
          <a:prstGeom prst="straightConnector1">
            <a:avLst/>
          </a:prstGeom>
          <a:ln w="31750" cap="rnd">
            <a:solidFill>
              <a:prstClr val="black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7345045" y="4485640"/>
            <a:ext cx="612140" cy="13563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去量纲</a:t>
            </a:r>
            <a:endParaRPr lang="zh-CN" altLang="en-US" sz="2400" b="1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cxnSp>
        <p:nvCxnSpPr>
          <p:cNvPr id="109" name="肘形连接符 108"/>
          <p:cNvCxnSpPr>
            <a:stCxn id="104" idx="3"/>
            <a:endCxn id="108" idx="1"/>
          </p:cNvCxnSpPr>
          <p:nvPr/>
        </p:nvCxnSpPr>
        <p:spPr>
          <a:xfrm>
            <a:off x="6819265" y="4342130"/>
            <a:ext cx="525780" cy="8216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103" idx="3"/>
            <a:endCxn id="108" idx="1"/>
          </p:cNvCxnSpPr>
          <p:nvPr/>
        </p:nvCxnSpPr>
        <p:spPr>
          <a:xfrm flipV="1">
            <a:off x="6819265" y="5163820"/>
            <a:ext cx="525780" cy="7429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endCxn id="108" idx="1"/>
          </p:cNvCxnSpPr>
          <p:nvPr/>
        </p:nvCxnSpPr>
        <p:spPr>
          <a:xfrm flipV="1">
            <a:off x="6821170" y="5163820"/>
            <a:ext cx="523875" cy="6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4953000" y="340360"/>
            <a:ext cx="1857375" cy="583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zh-CN" b="1"/>
              <a:t> </a:t>
            </a:r>
            <a:r>
              <a:rPr lang="zh-CN" altLang="en-US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微调模型</a:t>
            </a:r>
            <a:endParaRPr lang="zh-CN" altLang="en-US" b="1"/>
          </a:p>
          <a:p>
            <a:pPr algn="ctr"/>
            <a:r>
              <a:rPr lang="en-US" altLang="zh-CN" sz="1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ResNet-50</a:t>
            </a:r>
            <a:r>
              <a:rPr lang="zh-CN" altLang="en-US" sz="1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en-US" altLang="zh-CN" sz="1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AlexNet</a:t>
            </a:r>
            <a:endParaRPr lang="en-US" altLang="zh-CN" sz="1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 descr="演示文稿1"/>
          <p:cNvPicPr>
            <a:picLocks noChangeAspect="1"/>
          </p:cNvPicPr>
          <p:nvPr/>
        </p:nvPicPr>
        <p:blipFill>
          <a:blip r:embed="rId1"/>
          <a:srcRect r="13421" b="13953"/>
          <a:stretch>
            <a:fillRect/>
          </a:stretch>
        </p:blipFill>
        <p:spPr>
          <a:xfrm>
            <a:off x="813435" y="215900"/>
            <a:ext cx="10565130" cy="5909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193540" y="2474595"/>
            <a:ext cx="6551295" cy="40125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圆角矩形 108"/>
          <p:cNvSpPr/>
          <p:nvPr/>
        </p:nvSpPr>
        <p:spPr>
          <a:xfrm>
            <a:off x="4355465" y="4834255"/>
            <a:ext cx="6339840" cy="15824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4324985" y="2616200"/>
            <a:ext cx="6370320" cy="206248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4355465" y="35560"/>
            <a:ext cx="3819525" cy="20834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7" name="曲线连接符 66"/>
          <p:cNvCxnSpPr/>
          <p:nvPr/>
        </p:nvCxnSpPr>
        <p:spPr>
          <a:xfrm>
            <a:off x="190500" y="3820795"/>
            <a:ext cx="11944350" cy="1676400"/>
          </a:xfrm>
          <a:prstGeom prst="curvedConnector3">
            <a:avLst>
              <a:gd name="adj1" fmla="val 50005"/>
            </a:avLst>
          </a:prstGeom>
          <a:ln w="57150" cap="flat" cmpd="sng" algn="ctr">
            <a:solidFill>
              <a:srgbClr val="7030A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曲线连接符 65"/>
          <p:cNvCxnSpPr/>
          <p:nvPr/>
        </p:nvCxnSpPr>
        <p:spPr>
          <a:xfrm flipV="1">
            <a:off x="161925" y="305435"/>
            <a:ext cx="10019030" cy="2270125"/>
          </a:xfrm>
          <a:prstGeom prst="curvedConnector3">
            <a:avLst>
              <a:gd name="adj1" fmla="val 43408"/>
            </a:avLst>
          </a:prstGeom>
          <a:ln w="5715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4970" y="2809240"/>
            <a:ext cx="811530" cy="786765"/>
          </a:xfrm>
          <a:prstGeom prst="rect">
            <a:avLst/>
          </a:prstGeom>
        </p:spPr>
      </p:pic>
      <p:pic>
        <p:nvPicPr>
          <p:cNvPr id="4" name="图片 3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0" y="4540250"/>
            <a:ext cx="800735" cy="776605"/>
          </a:xfrm>
          <a:prstGeom prst="rect">
            <a:avLst/>
          </a:prstGeom>
        </p:spPr>
      </p:pic>
      <p:pic>
        <p:nvPicPr>
          <p:cNvPr id="5" name="图片 4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" y="2816225"/>
            <a:ext cx="810895" cy="77978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374140" y="2809240"/>
            <a:ext cx="1139825" cy="8140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510405" y="2855595"/>
            <a:ext cx="1302385" cy="6642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特征</a:t>
            </a:r>
            <a:r>
              <a:rPr lang="zh-CN" altLang="en-US">
                <a:solidFill>
                  <a:schemeClr val="tx1"/>
                </a:solidFill>
              </a:rPr>
              <a:t>提取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09665" y="2809240"/>
            <a:ext cx="1273810" cy="2971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feature_fake</a:t>
            </a:r>
            <a:endParaRPr lang="en-US" altLang="zh-CN" sz="1400"/>
          </a:p>
        </p:txBody>
      </p:sp>
      <p:sp>
        <p:nvSpPr>
          <p:cNvPr id="21" name="矩形 20"/>
          <p:cNvSpPr/>
          <p:nvPr/>
        </p:nvSpPr>
        <p:spPr>
          <a:xfrm>
            <a:off x="6209665" y="3233420"/>
            <a:ext cx="1273810" cy="2971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feature_real</a:t>
            </a:r>
            <a:endParaRPr lang="en-US" altLang="zh-CN" sz="1400"/>
          </a:p>
        </p:txBody>
      </p:sp>
      <p:sp>
        <p:nvSpPr>
          <p:cNvPr id="22" name="椭圆 21"/>
          <p:cNvSpPr/>
          <p:nvPr/>
        </p:nvSpPr>
        <p:spPr>
          <a:xfrm>
            <a:off x="7894955" y="2743835"/>
            <a:ext cx="1254760" cy="77597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MSE</a:t>
            </a:r>
            <a:endParaRPr lang="en-US" altLang="zh-CN"/>
          </a:p>
          <a:p>
            <a:pPr algn="ctr"/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24" name="椭圆 23"/>
          <p:cNvSpPr/>
          <p:nvPr/>
        </p:nvSpPr>
        <p:spPr>
          <a:xfrm>
            <a:off x="7894955" y="3764280"/>
            <a:ext cx="1254760" cy="77597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MSE</a:t>
            </a:r>
            <a:endParaRPr lang="en-US" altLang="zh-CN"/>
          </a:p>
          <a:p>
            <a:pPr algn="ctr"/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25" name="椭圆 24"/>
          <p:cNvSpPr/>
          <p:nvPr/>
        </p:nvSpPr>
        <p:spPr>
          <a:xfrm>
            <a:off x="6266815" y="5316855"/>
            <a:ext cx="1254760" cy="7759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BCE</a:t>
            </a:r>
            <a:endParaRPr lang="en-US" altLang="zh-CN"/>
          </a:p>
          <a:p>
            <a:pPr algn="ctr"/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4591685" y="4905375"/>
            <a:ext cx="1139825" cy="8140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D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38980" y="5984875"/>
            <a:ext cx="1273810" cy="29718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ones_const</a:t>
            </a:r>
            <a:endParaRPr lang="en-US" altLang="zh-CN" sz="1400"/>
          </a:p>
        </p:txBody>
      </p:sp>
      <p:sp>
        <p:nvSpPr>
          <p:cNvPr id="28" name="矩形 27"/>
          <p:cNvSpPr/>
          <p:nvPr/>
        </p:nvSpPr>
        <p:spPr>
          <a:xfrm>
            <a:off x="9340850" y="3380740"/>
            <a:ext cx="1273810" cy="6311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generator</a:t>
            </a:r>
            <a:endParaRPr lang="en-US" altLang="zh-CN" sz="1400"/>
          </a:p>
          <a:p>
            <a:pPr algn="ctr"/>
            <a:r>
              <a:rPr lang="en-US" altLang="zh-CN" sz="1400"/>
              <a:t>content loss</a:t>
            </a:r>
            <a:endParaRPr lang="en-US" altLang="zh-CN" sz="1400"/>
          </a:p>
        </p:txBody>
      </p:sp>
      <p:sp>
        <p:nvSpPr>
          <p:cNvPr id="35" name="矩形 34"/>
          <p:cNvSpPr/>
          <p:nvPr/>
        </p:nvSpPr>
        <p:spPr>
          <a:xfrm>
            <a:off x="8768715" y="5449570"/>
            <a:ext cx="1273810" cy="6311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generator</a:t>
            </a:r>
            <a:endParaRPr lang="en-US" altLang="zh-CN" sz="1400"/>
          </a:p>
          <a:p>
            <a:pPr algn="ctr"/>
            <a:r>
              <a:rPr lang="en-US" altLang="zh-CN" sz="1400"/>
              <a:t>discriminator loss</a:t>
            </a:r>
            <a:endParaRPr lang="en-US" altLang="zh-CN" sz="1400"/>
          </a:p>
        </p:txBody>
      </p:sp>
      <p:sp>
        <p:nvSpPr>
          <p:cNvPr id="43" name="矩形 42"/>
          <p:cNvSpPr/>
          <p:nvPr/>
        </p:nvSpPr>
        <p:spPr>
          <a:xfrm>
            <a:off x="10860405" y="4722495"/>
            <a:ext cx="1273810" cy="6311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generator</a:t>
            </a:r>
            <a:endParaRPr lang="en-US" altLang="zh-CN" sz="1400"/>
          </a:p>
          <a:p>
            <a:pPr algn="ctr"/>
            <a:r>
              <a:rPr lang="en-US" altLang="zh-CN" sz="1400"/>
              <a:t> loss</a:t>
            </a:r>
            <a:endParaRPr lang="en-US" altLang="zh-CN" sz="1400"/>
          </a:p>
        </p:txBody>
      </p:sp>
      <p:sp>
        <p:nvSpPr>
          <p:cNvPr id="50" name="矩形 49"/>
          <p:cNvSpPr/>
          <p:nvPr/>
        </p:nvSpPr>
        <p:spPr>
          <a:xfrm>
            <a:off x="8768715" y="747395"/>
            <a:ext cx="1273810" cy="6311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discriminator</a:t>
            </a:r>
            <a:r>
              <a:rPr lang="en-US" altLang="zh-CN" sz="1400"/>
              <a:t> loss</a:t>
            </a:r>
            <a:endParaRPr lang="en-US" altLang="zh-CN" sz="1400"/>
          </a:p>
        </p:txBody>
      </p:sp>
      <p:sp>
        <p:nvSpPr>
          <p:cNvPr id="52" name="椭圆 51"/>
          <p:cNvSpPr/>
          <p:nvPr/>
        </p:nvSpPr>
        <p:spPr>
          <a:xfrm>
            <a:off x="6537325" y="154940"/>
            <a:ext cx="1254760" cy="7759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BCE</a:t>
            </a:r>
            <a:endParaRPr lang="en-US" altLang="zh-CN"/>
          </a:p>
          <a:p>
            <a:pPr algn="ctr"/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53" name="椭圆 52"/>
          <p:cNvSpPr/>
          <p:nvPr/>
        </p:nvSpPr>
        <p:spPr>
          <a:xfrm>
            <a:off x="6537325" y="1181735"/>
            <a:ext cx="1254760" cy="7759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BCE</a:t>
            </a:r>
            <a:endParaRPr lang="en-US" altLang="zh-CN"/>
          </a:p>
          <a:p>
            <a:pPr algn="ctr"/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4672965" y="655955"/>
            <a:ext cx="1139825" cy="8140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D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591685" y="154940"/>
            <a:ext cx="1273810" cy="29718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target_fake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4591685" y="1673860"/>
            <a:ext cx="1273810" cy="29718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target_fake</a:t>
            </a:r>
            <a:endParaRPr lang="en-US" altLang="zh-CN" sz="1400"/>
          </a:p>
        </p:txBody>
      </p:sp>
      <p:cxnSp>
        <p:nvCxnSpPr>
          <p:cNvPr id="68" name="直接箭头连接符 67"/>
          <p:cNvCxnSpPr>
            <a:stCxn id="5" idx="3"/>
          </p:cNvCxnSpPr>
          <p:nvPr/>
        </p:nvCxnSpPr>
        <p:spPr>
          <a:xfrm>
            <a:off x="840105" y="3206115"/>
            <a:ext cx="504825" cy="381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2513965" y="3196590"/>
            <a:ext cx="391160" cy="3175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3776345" y="3196590"/>
            <a:ext cx="689610" cy="1143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4" idx="3"/>
            <a:endCxn id="16" idx="1"/>
          </p:cNvCxnSpPr>
          <p:nvPr/>
        </p:nvCxnSpPr>
        <p:spPr>
          <a:xfrm flipV="1">
            <a:off x="3752215" y="3187700"/>
            <a:ext cx="758190" cy="1741170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16" idx="3"/>
            <a:endCxn id="20" idx="1"/>
          </p:cNvCxnSpPr>
          <p:nvPr/>
        </p:nvCxnSpPr>
        <p:spPr>
          <a:xfrm flipV="1">
            <a:off x="5812790" y="2957830"/>
            <a:ext cx="396875" cy="229870"/>
          </a:xfrm>
          <a:prstGeom prst="curvedConnector3">
            <a:avLst>
              <a:gd name="adj1" fmla="val 50080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曲线连接符 73"/>
          <p:cNvCxnSpPr>
            <a:stCxn id="16" idx="3"/>
            <a:endCxn id="21" idx="1"/>
          </p:cNvCxnSpPr>
          <p:nvPr/>
        </p:nvCxnSpPr>
        <p:spPr>
          <a:xfrm>
            <a:off x="5812790" y="3187700"/>
            <a:ext cx="396875" cy="194310"/>
          </a:xfrm>
          <a:prstGeom prst="curvedConnector3">
            <a:avLst>
              <a:gd name="adj1" fmla="val 50080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0" idx="3"/>
            <a:endCxn id="22" idx="2"/>
          </p:cNvCxnSpPr>
          <p:nvPr/>
        </p:nvCxnSpPr>
        <p:spPr>
          <a:xfrm>
            <a:off x="7483475" y="2957830"/>
            <a:ext cx="411480" cy="17399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曲线连接符 83"/>
          <p:cNvCxnSpPr>
            <a:stCxn id="21" idx="3"/>
            <a:endCxn id="22" idx="2"/>
          </p:cNvCxnSpPr>
          <p:nvPr/>
        </p:nvCxnSpPr>
        <p:spPr>
          <a:xfrm flipV="1">
            <a:off x="7483475" y="3131820"/>
            <a:ext cx="411480" cy="25019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22" idx="6"/>
            <a:endCxn id="28" idx="1"/>
          </p:cNvCxnSpPr>
          <p:nvPr/>
        </p:nvCxnSpPr>
        <p:spPr>
          <a:xfrm>
            <a:off x="9149715" y="3131820"/>
            <a:ext cx="191135" cy="564515"/>
          </a:xfrm>
          <a:prstGeom prst="curvedConnector3">
            <a:avLst>
              <a:gd name="adj1" fmla="val 50166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曲线连接符 85"/>
          <p:cNvCxnSpPr>
            <a:stCxn id="2" idx="2"/>
            <a:endCxn id="24" idx="2"/>
          </p:cNvCxnSpPr>
          <p:nvPr/>
        </p:nvCxnSpPr>
        <p:spPr>
          <a:xfrm rot="5400000" flipV="1">
            <a:off x="5339715" y="1597025"/>
            <a:ext cx="556260" cy="4554220"/>
          </a:xfrm>
          <a:prstGeom prst="curvedConnector2">
            <a:avLst/>
          </a:prstGeom>
          <a:ln w="31750" cap="rnd">
            <a:solidFill>
              <a:schemeClr val="accent3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4" idx="0"/>
          </p:cNvCxnSpPr>
          <p:nvPr/>
        </p:nvCxnSpPr>
        <p:spPr>
          <a:xfrm rot="16200000">
            <a:off x="5422900" y="2088515"/>
            <a:ext cx="380365" cy="4523105"/>
          </a:xfrm>
          <a:prstGeom prst="curvedConnector2">
            <a:avLst/>
          </a:prstGeom>
          <a:ln w="31750" cap="rnd">
            <a:solidFill>
              <a:schemeClr val="accent3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4" idx="6"/>
            <a:endCxn id="28" idx="1"/>
          </p:cNvCxnSpPr>
          <p:nvPr/>
        </p:nvCxnSpPr>
        <p:spPr>
          <a:xfrm flipV="1">
            <a:off x="9149715" y="3696335"/>
            <a:ext cx="191135" cy="455930"/>
          </a:xfrm>
          <a:prstGeom prst="curvedConnector3">
            <a:avLst>
              <a:gd name="adj1" fmla="val 50166"/>
            </a:avLst>
          </a:prstGeom>
          <a:ln w="31750" cap="rnd">
            <a:solidFill>
              <a:schemeClr val="accent3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2" idx="3"/>
            <a:endCxn id="26" idx="1"/>
          </p:cNvCxnSpPr>
          <p:nvPr/>
        </p:nvCxnSpPr>
        <p:spPr>
          <a:xfrm>
            <a:off x="3746500" y="3202940"/>
            <a:ext cx="845185" cy="2109470"/>
          </a:xfrm>
          <a:prstGeom prst="curvedConnector3">
            <a:avLst>
              <a:gd name="adj1" fmla="val 50038"/>
            </a:avLst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26" idx="3"/>
            <a:endCxn id="25" idx="2"/>
          </p:cNvCxnSpPr>
          <p:nvPr/>
        </p:nvCxnSpPr>
        <p:spPr>
          <a:xfrm>
            <a:off x="5731510" y="5312410"/>
            <a:ext cx="535305" cy="392430"/>
          </a:xfrm>
          <a:prstGeom prst="curvedConnector3">
            <a:avLst>
              <a:gd name="adj1" fmla="val 50059"/>
            </a:avLst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27" idx="3"/>
          </p:cNvCxnSpPr>
          <p:nvPr/>
        </p:nvCxnSpPr>
        <p:spPr>
          <a:xfrm flipV="1">
            <a:off x="5812790" y="5706745"/>
            <a:ext cx="471170" cy="426720"/>
          </a:xfrm>
          <a:prstGeom prst="curvedConnector3">
            <a:avLst>
              <a:gd name="adj1" fmla="val 50000"/>
            </a:avLst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25" idx="6"/>
            <a:endCxn id="35" idx="1"/>
          </p:cNvCxnSpPr>
          <p:nvPr/>
        </p:nvCxnSpPr>
        <p:spPr>
          <a:xfrm>
            <a:off x="7521575" y="5704840"/>
            <a:ext cx="1247140" cy="6032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曲线连接符 93"/>
          <p:cNvCxnSpPr>
            <a:stCxn id="2" idx="0"/>
            <a:endCxn id="55" idx="1"/>
          </p:cNvCxnSpPr>
          <p:nvPr/>
        </p:nvCxnSpPr>
        <p:spPr>
          <a:xfrm rot="16200000">
            <a:off x="3133725" y="1270000"/>
            <a:ext cx="1746250" cy="1332230"/>
          </a:xfrm>
          <a:prstGeom prst="curvedConnector2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6" name="曲线连接符 95"/>
          <p:cNvCxnSpPr>
            <a:stCxn id="4" idx="0"/>
            <a:endCxn id="55" idx="1"/>
          </p:cNvCxnSpPr>
          <p:nvPr/>
        </p:nvCxnSpPr>
        <p:spPr>
          <a:xfrm rot="16200000">
            <a:off x="2273935" y="2141220"/>
            <a:ext cx="3477260" cy="1320800"/>
          </a:xfrm>
          <a:prstGeom prst="curvedConnector2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7" name="曲线连接符 96"/>
          <p:cNvCxnSpPr>
            <a:stCxn id="55" idx="3"/>
            <a:endCxn id="52" idx="2"/>
          </p:cNvCxnSpPr>
          <p:nvPr/>
        </p:nvCxnSpPr>
        <p:spPr>
          <a:xfrm flipV="1">
            <a:off x="5812790" y="542925"/>
            <a:ext cx="724535" cy="520065"/>
          </a:xfrm>
          <a:prstGeom prst="curvedConnector3">
            <a:avLst>
              <a:gd name="adj1" fmla="val 50044"/>
            </a:avLst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曲线连接符 97"/>
          <p:cNvCxnSpPr/>
          <p:nvPr/>
        </p:nvCxnSpPr>
        <p:spPr>
          <a:xfrm>
            <a:off x="5808345" y="1082040"/>
            <a:ext cx="731520" cy="467360"/>
          </a:xfrm>
          <a:prstGeom prst="curvedConnector3">
            <a:avLst>
              <a:gd name="adj1" fmla="val 50087"/>
            </a:avLst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56" idx="3"/>
          </p:cNvCxnSpPr>
          <p:nvPr/>
        </p:nvCxnSpPr>
        <p:spPr>
          <a:xfrm>
            <a:off x="5865495" y="303530"/>
            <a:ext cx="633730" cy="21971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7" idx="3"/>
          </p:cNvCxnSpPr>
          <p:nvPr/>
        </p:nvCxnSpPr>
        <p:spPr>
          <a:xfrm flipV="1">
            <a:off x="5865495" y="1549400"/>
            <a:ext cx="684530" cy="27305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曲线连接符 102"/>
          <p:cNvCxnSpPr>
            <a:stCxn id="52" idx="5"/>
            <a:endCxn id="50" idx="1"/>
          </p:cNvCxnSpPr>
          <p:nvPr/>
        </p:nvCxnSpPr>
        <p:spPr>
          <a:xfrm rot="5400000" flipV="1">
            <a:off x="8065770" y="359410"/>
            <a:ext cx="245745" cy="1160145"/>
          </a:xfrm>
          <a:prstGeom prst="curvedConnector2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曲线连接符 103"/>
          <p:cNvCxnSpPr>
            <a:stCxn id="53" idx="7"/>
          </p:cNvCxnSpPr>
          <p:nvPr/>
        </p:nvCxnSpPr>
        <p:spPr>
          <a:xfrm rot="16200000">
            <a:off x="8074660" y="615950"/>
            <a:ext cx="213360" cy="1146175"/>
          </a:xfrm>
          <a:prstGeom prst="curvedConnector2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768985" y="3452495"/>
            <a:ext cx="454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lr</a:t>
            </a:r>
            <a:endParaRPr lang="en-US" altLang="zh-CN"/>
          </a:p>
        </p:txBody>
      </p:sp>
      <p:sp>
        <p:nvSpPr>
          <p:cNvPr id="111" name="文本框 110"/>
          <p:cNvSpPr txBox="1"/>
          <p:nvPr/>
        </p:nvSpPr>
        <p:spPr>
          <a:xfrm>
            <a:off x="2951480" y="3519805"/>
            <a:ext cx="524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sr</a:t>
            </a:r>
            <a:endParaRPr lang="en-US" altLang="zh-CN"/>
          </a:p>
        </p:txBody>
      </p:sp>
      <p:sp>
        <p:nvSpPr>
          <p:cNvPr id="113" name="文本框 112"/>
          <p:cNvSpPr txBox="1"/>
          <p:nvPr/>
        </p:nvSpPr>
        <p:spPr>
          <a:xfrm>
            <a:off x="2951480" y="5312410"/>
            <a:ext cx="454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hr</a:t>
            </a:r>
            <a:endParaRPr lang="en-US" altLang="zh-CN"/>
          </a:p>
        </p:txBody>
      </p:sp>
      <p:cxnSp>
        <p:nvCxnSpPr>
          <p:cNvPr id="115" name="曲线连接符 114"/>
          <p:cNvCxnSpPr>
            <a:stCxn id="28" idx="3"/>
            <a:endCxn id="43" idx="1"/>
          </p:cNvCxnSpPr>
          <p:nvPr/>
        </p:nvCxnSpPr>
        <p:spPr>
          <a:xfrm>
            <a:off x="10614660" y="3696335"/>
            <a:ext cx="245745" cy="1341755"/>
          </a:xfrm>
          <a:prstGeom prst="curvedConnector3">
            <a:avLst>
              <a:gd name="adj1" fmla="val 50129"/>
            </a:avLst>
          </a:prstGeom>
          <a:ln w="31750" cap="rnd">
            <a:solidFill>
              <a:schemeClr val="accent5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6" name="曲线连接符 115"/>
          <p:cNvCxnSpPr>
            <a:stCxn id="35" idx="3"/>
          </p:cNvCxnSpPr>
          <p:nvPr/>
        </p:nvCxnSpPr>
        <p:spPr>
          <a:xfrm flipV="1">
            <a:off x="10042525" y="5044440"/>
            <a:ext cx="815340" cy="720725"/>
          </a:xfrm>
          <a:prstGeom prst="curvedConnector3">
            <a:avLst>
              <a:gd name="adj1" fmla="val 50000"/>
            </a:avLst>
          </a:prstGeom>
          <a:ln w="31750" cap="rnd">
            <a:solidFill>
              <a:schemeClr val="accent5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229235" y="236220"/>
            <a:ext cx="5411470" cy="2793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6083935" y="236220"/>
            <a:ext cx="5046345" cy="27889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32130" y="937260"/>
            <a:ext cx="2312670" cy="690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/>
              <a:t>Random</a:t>
            </a:r>
            <a:endParaRPr lang="zh-CN" altLang="en-US"/>
          </a:p>
          <a:p>
            <a:pPr algn="ctr"/>
            <a:r>
              <a:rPr lang="zh-CN" altLang="en-US"/>
              <a:t>unifo</a:t>
            </a:r>
            <a:r>
              <a:rPr lang="en-US" altLang="zh-CN"/>
              <a:t>r</a:t>
            </a:r>
            <a:r>
              <a:rPr lang="zh-CN" altLang="en-US"/>
              <a:t>m</a:t>
            </a:r>
            <a:r>
              <a:rPr lang="en-US" altLang="zh-CN"/>
              <a:t> </a:t>
            </a:r>
            <a:r>
              <a:rPr lang="zh-CN" altLang="en-US"/>
              <a:t>sampling</a:t>
            </a:r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989965" y="377825"/>
            <a:ext cx="4019550" cy="3898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Target</a:t>
            </a:r>
            <a:r>
              <a:rPr lang="en-US" altLang="zh-CN" sz="2400"/>
              <a:t> </a:t>
            </a:r>
            <a:r>
              <a:rPr lang="zh-CN" altLang="en-US" sz="2400"/>
              <a:t>variable</a:t>
            </a:r>
            <a:endParaRPr lang="zh-CN" altLang="en-US" sz="2400"/>
          </a:p>
        </p:txBody>
      </p:sp>
      <p:sp>
        <p:nvSpPr>
          <p:cNvPr id="74" name="文本框 73"/>
          <p:cNvSpPr txBox="1"/>
          <p:nvPr/>
        </p:nvSpPr>
        <p:spPr>
          <a:xfrm>
            <a:off x="3143885" y="937260"/>
            <a:ext cx="2176780" cy="690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/>
              <a:t>Interpolation estimation</a:t>
            </a:r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2220595" y="2165350"/>
            <a:ext cx="1638935" cy="6330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/>
              <a:t>Validity of interpolation</a:t>
            </a:r>
            <a:endParaRPr lang="zh-CN" altLang="en-US"/>
          </a:p>
        </p:txBody>
      </p:sp>
      <p:cxnSp>
        <p:nvCxnSpPr>
          <p:cNvPr id="76" name="肘形连接符 75"/>
          <p:cNvCxnSpPr>
            <a:stCxn id="72" idx="2"/>
            <a:endCxn id="75" idx="0"/>
          </p:cNvCxnSpPr>
          <p:nvPr/>
        </p:nvCxnSpPr>
        <p:spPr>
          <a:xfrm rot="5400000" flipV="1">
            <a:off x="2095818" y="1220788"/>
            <a:ext cx="537210" cy="1351915"/>
          </a:xfrm>
          <a:prstGeom prst="bentConnector3">
            <a:avLst>
              <a:gd name="adj1" fmla="val 49941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74" idx="2"/>
            <a:endCxn id="75" idx="0"/>
          </p:cNvCxnSpPr>
          <p:nvPr/>
        </p:nvCxnSpPr>
        <p:spPr>
          <a:xfrm rot="5400000">
            <a:off x="3367405" y="1300480"/>
            <a:ext cx="537845" cy="1191895"/>
          </a:xfrm>
          <a:prstGeom prst="bentConnector3">
            <a:avLst>
              <a:gd name="adj1" fmla="val 50059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6400165" y="1092200"/>
            <a:ext cx="1927225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sz="2000"/>
              <a:t>Collaborative variable 1</a:t>
            </a:r>
            <a:endParaRPr lang="zh-CN" altLang="en-US" sz="2000"/>
          </a:p>
        </p:txBody>
      </p:sp>
      <p:sp>
        <p:nvSpPr>
          <p:cNvPr id="79" name="文本框 78"/>
          <p:cNvSpPr txBox="1"/>
          <p:nvPr/>
        </p:nvSpPr>
        <p:spPr>
          <a:xfrm>
            <a:off x="6329045" y="438785"/>
            <a:ext cx="4117975" cy="6635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Collaborative variable</a:t>
            </a:r>
            <a:endParaRPr lang="zh-CN" altLang="en-US" sz="2400"/>
          </a:p>
        </p:txBody>
      </p:sp>
      <p:sp>
        <p:nvSpPr>
          <p:cNvPr id="80" name="文本框 79"/>
          <p:cNvSpPr txBox="1"/>
          <p:nvPr/>
        </p:nvSpPr>
        <p:spPr>
          <a:xfrm>
            <a:off x="4115435" y="3576320"/>
            <a:ext cx="3508375" cy="4699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Correlation analysis</a:t>
            </a:r>
            <a:endParaRPr lang="zh-CN" altLang="en-US" sz="2400"/>
          </a:p>
        </p:txBody>
      </p:sp>
      <p:cxnSp>
        <p:nvCxnSpPr>
          <p:cNvPr id="81" name="肘形连接符 80"/>
          <p:cNvCxnSpPr>
            <a:endCxn id="80" idx="0"/>
          </p:cNvCxnSpPr>
          <p:nvPr/>
        </p:nvCxnSpPr>
        <p:spPr>
          <a:xfrm rot="5400000" flipV="1">
            <a:off x="4327525" y="2033905"/>
            <a:ext cx="551180" cy="25336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肘形连接符 81"/>
          <p:cNvCxnSpPr>
            <a:stCxn id="71" idx="2"/>
            <a:endCxn id="80" idx="0"/>
          </p:cNvCxnSpPr>
          <p:nvPr/>
        </p:nvCxnSpPr>
        <p:spPr>
          <a:xfrm rot="5400000">
            <a:off x="6963093" y="1931988"/>
            <a:ext cx="551180" cy="2737485"/>
          </a:xfrm>
          <a:prstGeom prst="bentConnector3">
            <a:avLst>
              <a:gd name="adj1" fmla="val 4994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4115435" y="4334510"/>
            <a:ext cx="3508375" cy="841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Estimating collaborative variables</a:t>
            </a:r>
            <a:endParaRPr lang="zh-CN" altLang="en-US" sz="2400"/>
          </a:p>
        </p:txBody>
      </p:sp>
      <p:cxnSp>
        <p:nvCxnSpPr>
          <p:cNvPr id="84" name="直接箭头连接符 83"/>
          <p:cNvCxnSpPr>
            <a:stCxn id="80" idx="2"/>
            <a:endCxn id="83" idx="0"/>
          </p:cNvCxnSpPr>
          <p:nvPr/>
        </p:nvCxnSpPr>
        <p:spPr>
          <a:xfrm>
            <a:off x="5869940" y="4046220"/>
            <a:ext cx="0" cy="2882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066800" y="5520690"/>
            <a:ext cx="9585325" cy="998220"/>
          </a:xfrm>
          <a:prstGeom prst="rect">
            <a:avLst/>
          </a:pr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ang="18900000" scaled="1"/>
          </a:gra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Interpolation estimation of target variables combined with machine learning algorithms</a:t>
            </a:r>
            <a:endParaRPr lang="zh-CN" altLang="en-US" sz="2400"/>
          </a:p>
        </p:txBody>
      </p:sp>
      <p:cxnSp>
        <p:nvCxnSpPr>
          <p:cNvPr id="86" name="肘形连接符 85"/>
          <p:cNvCxnSpPr>
            <a:stCxn id="75" idx="1"/>
          </p:cNvCxnSpPr>
          <p:nvPr/>
        </p:nvCxnSpPr>
        <p:spPr>
          <a:xfrm rot="10800000" flipV="1">
            <a:off x="2038985" y="2482215"/>
            <a:ext cx="181610" cy="303149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83" idx="2"/>
          </p:cNvCxnSpPr>
          <p:nvPr/>
        </p:nvCxnSpPr>
        <p:spPr>
          <a:xfrm>
            <a:off x="5869940" y="5175885"/>
            <a:ext cx="9525" cy="3448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8857615" y="1986915"/>
            <a:ext cx="1927225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sz="2000"/>
              <a:t>Collaborative variable </a:t>
            </a:r>
            <a:r>
              <a:rPr lang="en-US" altLang="zh-CN" sz="2000"/>
              <a:t>4</a:t>
            </a:r>
            <a:endParaRPr lang="en-US" altLang="zh-CN" sz="2000"/>
          </a:p>
        </p:txBody>
      </p:sp>
      <p:sp>
        <p:nvSpPr>
          <p:cNvPr id="89" name="文本框 88"/>
          <p:cNvSpPr txBox="1"/>
          <p:nvPr/>
        </p:nvSpPr>
        <p:spPr>
          <a:xfrm>
            <a:off x="6400165" y="1986915"/>
            <a:ext cx="1927225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sz="2000"/>
              <a:t>Collaborative variable </a:t>
            </a:r>
            <a:r>
              <a:rPr lang="en-US" altLang="zh-CN" sz="2000"/>
              <a:t>3</a:t>
            </a:r>
            <a:endParaRPr lang="en-US" altLang="zh-CN" sz="2000"/>
          </a:p>
        </p:txBody>
      </p:sp>
      <p:sp>
        <p:nvSpPr>
          <p:cNvPr id="90" name="文本框 89"/>
          <p:cNvSpPr txBox="1"/>
          <p:nvPr/>
        </p:nvSpPr>
        <p:spPr>
          <a:xfrm>
            <a:off x="8857615" y="1102360"/>
            <a:ext cx="1927225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sz="2000"/>
              <a:t>Collaborative variable </a:t>
            </a:r>
            <a:r>
              <a:rPr lang="en-US" altLang="zh-CN" sz="2000"/>
              <a:t>2</a:t>
            </a:r>
            <a:endParaRPr lang="en-US" altLang="zh-CN" sz="2000"/>
          </a:p>
        </p:txBody>
      </p:sp>
      <p:cxnSp>
        <p:nvCxnSpPr>
          <p:cNvPr id="91" name="直接箭头连接符 90"/>
          <p:cNvCxnSpPr>
            <a:stCxn id="70" idx="2"/>
          </p:cNvCxnSpPr>
          <p:nvPr/>
        </p:nvCxnSpPr>
        <p:spPr>
          <a:xfrm flipH="1">
            <a:off x="2933065" y="3029585"/>
            <a:ext cx="1905" cy="24739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3382010" y="339725"/>
            <a:ext cx="5229860" cy="499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Bootstrap Sampling Technique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936750" y="1266190"/>
            <a:ext cx="2327275" cy="10242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sz="2400"/>
              <a:t>Building Decision Tree 1</a:t>
            </a:r>
            <a:endParaRPr sz="2400"/>
          </a:p>
        </p:txBody>
      </p:sp>
      <p:sp>
        <p:nvSpPr>
          <p:cNvPr id="5" name="文本框 4"/>
          <p:cNvSpPr txBox="1"/>
          <p:nvPr/>
        </p:nvSpPr>
        <p:spPr>
          <a:xfrm>
            <a:off x="4834255" y="1265555"/>
            <a:ext cx="2325370" cy="10242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sz="2400"/>
              <a:t>Building Decision Tree </a:t>
            </a:r>
            <a:r>
              <a:rPr lang="en-US" sz="2400"/>
              <a:t>2</a:t>
            </a:r>
            <a:endParaRPr 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7729855" y="1266190"/>
            <a:ext cx="2326005" cy="10242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sz="2400"/>
              <a:t>Building Decision Tree </a:t>
            </a:r>
            <a:r>
              <a:rPr lang="en-US" sz="2400"/>
              <a:t>n</a:t>
            </a:r>
            <a:endParaRPr lang="en-US" sz="2400"/>
          </a:p>
        </p:txBody>
      </p:sp>
      <p:cxnSp>
        <p:nvCxnSpPr>
          <p:cNvPr id="7" name="直接连接符 6"/>
          <p:cNvCxnSpPr/>
          <p:nvPr/>
        </p:nvCxnSpPr>
        <p:spPr>
          <a:xfrm>
            <a:off x="7268845" y="1778000"/>
            <a:ext cx="328930" cy="1270"/>
          </a:xfrm>
          <a:prstGeom prst="line">
            <a:avLst/>
          </a:prstGeom>
          <a:ln w="31750" cap="rnd">
            <a:solidFill>
              <a:schemeClr val="tx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17495" y="2602865"/>
            <a:ext cx="6475730" cy="5556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Random Forest Ensemble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1936750" y="3571875"/>
            <a:ext cx="1847215" cy="1182370"/>
          </a:xfrm>
          <a:prstGeom prst="rect">
            <a:avLst/>
          </a:prstGeom>
          <a:gradFill>
            <a:gsLst>
              <a:gs pos="19000">
                <a:srgbClr val="FFB9B9"/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ang="2700000" scaled="1"/>
          </a:gra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algn="ctr"/>
            <a:endParaRPr lang="zh-CN" altLang="en-US" sz="2400"/>
          </a:p>
          <a:p>
            <a:pPr algn="ctr"/>
            <a:r>
              <a:rPr lang="zh-CN" altLang="en-US" sz="2400"/>
              <a:t>Co</a:t>
            </a:r>
            <a:r>
              <a:rPr lang="en-US" altLang="zh-CN" sz="2400"/>
              <a:t>-</a:t>
            </a:r>
            <a:r>
              <a:rPr lang="zh-CN" altLang="en-US" sz="2400"/>
              <a:t>kriging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4005580" y="3471545"/>
            <a:ext cx="3740150" cy="554990"/>
          </a:xfrm>
          <a:prstGeom prst="rect">
            <a:avLst/>
          </a:prstGeom>
          <a:gradFill>
            <a:gsLst>
              <a:gs pos="50000">
                <a:schemeClr val="accent4"/>
              </a:gs>
              <a:gs pos="0">
                <a:schemeClr val="accent4">
                  <a:lumMod val="25000"/>
                  <a:lumOff val="7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Regression Prediction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005580" y="4339590"/>
            <a:ext cx="3739515" cy="848995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700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Regression Residual Correction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4005580" y="5501640"/>
            <a:ext cx="3739515" cy="908050"/>
          </a:xfrm>
          <a:prstGeom prst="rect">
            <a:avLst/>
          </a:prstGeom>
          <a:gradFill>
            <a:gsLst>
              <a:gs pos="46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Results of Interpolation Estimation</a:t>
            </a:r>
            <a:endParaRPr lang="zh-CN" altLang="en-US" sz="2400"/>
          </a:p>
        </p:txBody>
      </p:sp>
      <p:cxnSp>
        <p:nvCxnSpPr>
          <p:cNvPr id="17" name="肘形连接符 16"/>
          <p:cNvCxnSpPr>
            <a:stCxn id="33" idx="2"/>
            <a:endCxn id="3" idx="0"/>
          </p:cNvCxnSpPr>
          <p:nvPr/>
        </p:nvCxnSpPr>
        <p:spPr>
          <a:xfrm rot="5400000">
            <a:off x="4335145" y="-395605"/>
            <a:ext cx="427355" cy="2896235"/>
          </a:xfrm>
          <a:prstGeom prst="bentConnector3">
            <a:avLst>
              <a:gd name="adj1" fmla="val 5007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3" idx="2"/>
            <a:endCxn id="5" idx="0"/>
          </p:cNvCxnSpPr>
          <p:nvPr/>
        </p:nvCxnSpPr>
        <p:spPr>
          <a:xfrm>
            <a:off x="5996940" y="838835"/>
            <a:ext cx="0" cy="4267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33" idx="2"/>
            <a:endCxn id="6" idx="0"/>
          </p:cNvCxnSpPr>
          <p:nvPr/>
        </p:nvCxnSpPr>
        <p:spPr>
          <a:xfrm rot="5400000" flipV="1">
            <a:off x="7231380" y="-395605"/>
            <a:ext cx="427355" cy="2896235"/>
          </a:xfrm>
          <a:prstGeom prst="bentConnector3">
            <a:avLst>
              <a:gd name="adj1" fmla="val 5007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" idx="2"/>
          </p:cNvCxnSpPr>
          <p:nvPr/>
        </p:nvCxnSpPr>
        <p:spPr>
          <a:xfrm>
            <a:off x="5996940" y="2289810"/>
            <a:ext cx="3810" cy="327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" idx="2"/>
          </p:cNvCxnSpPr>
          <p:nvPr/>
        </p:nvCxnSpPr>
        <p:spPr>
          <a:xfrm>
            <a:off x="3100705" y="2290445"/>
            <a:ext cx="2540" cy="3035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77630" y="2289810"/>
            <a:ext cx="2540" cy="3035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000750" y="3168015"/>
            <a:ext cx="2540" cy="3035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994400" y="4017010"/>
            <a:ext cx="2540" cy="3035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003290" y="5207635"/>
            <a:ext cx="2540" cy="3035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2" idx="3"/>
          </p:cNvCxnSpPr>
          <p:nvPr/>
        </p:nvCxnSpPr>
        <p:spPr>
          <a:xfrm>
            <a:off x="3783965" y="4163060"/>
            <a:ext cx="2216785" cy="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88900"/>
            <a:ext cx="2155190" cy="2995295"/>
          </a:xfrm>
          <a:prstGeom prst="rect">
            <a:avLst/>
          </a:prstGeom>
        </p:spPr>
      </p:pic>
      <p:pic>
        <p:nvPicPr>
          <p:cNvPr id="2" name="图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405" y="217170"/>
            <a:ext cx="2913380" cy="27393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196975"/>
            <a:ext cx="1580515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数据准备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65195" y="1196975"/>
            <a:ext cx="1580515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影像匹配与</a:t>
            </a:r>
            <a:r>
              <a:rPr lang="zh-CN" altLang="en-US" sz="1400">
                <a:solidFill>
                  <a:schemeClr val="tx1"/>
                </a:solidFill>
              </a:rPr>
              <a:t>对齐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23835" y="1196975"/>
            <a:ext cx="1580515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参考坐标</a:t>
            </a:r>
            <a:r>
              <a:rPr lang="zh-CN" altLang="en-US" sz="1400">
                <a:solidFill>
                  <a:schemeClr val="tx1"/>
                </a:solidFill>
              </a:rPr>
              <a:t>系统</a:t>
            </a:r>
            <a:endParaRPr lang="zh-CN" altLang="en-US" sz="1400">
              <a:solidFill>
                <a:schemeClr val="tx1"/>
              </a:solidFill>
            </a:endParaRPr>
          </a:p>
        </p:txBody>
      </p:sp>
      <p:pic>
        <p:nvPicPr>
          <p:cNvPr id="16" name="图片 1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30" y="3799840"/>
            <a:ext cx="2121535" cy="2416810"/>
          </a:xfrm>
          <a:prstGeom prst="rect">
            <a:avLst/>
          </a:prstGeom>
        </p:spPr>
      </p:pic>
      <p:pic>
        <p:nvPicPr>
          <p:cNvPr id="18" name="图片 17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360" y="452755"/>
            <a:ext cx="1592580" cy="24288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782685" y="3182620"/>
            <a:ext cx="1580515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空中三角</a:t>
            </a:r>
            <a:r>
              <a:rPr lang="zh-CN" altLang="en-US" sz="1400">
                <a:solidFill>
                  <a:schemeClr val="tx1"/>
                </a:solidFill>
              </a:rPr>
              <a:t>测量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776845" y="4645660"/>
            <a:ext cx="1580515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生成稀疏</a:t>
            </a:r>
            <a:r>
              <a:rPr lang="zh-CN" altLang="en-US" sz="1400">
                <a:solidFill>
                  <a:schemeClr val="tx1"/>
                </a:solidFill>
              </a:rPr>
              <a:t>点云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44595" y="4645660"/>
            <a:ext cx="1580515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保存</a:t>
            </a:r>
            <a:r>
              <a:rPr lang="en-US" altLang="zh-CN" sz="1400">
                <a:solidFill>
                  <a:schemeClr val="tx1"/>
                </a:solidFill>
              </a:rPr>
              <a:t>xml</a:t>
            </a:r>
            <a:r>
              <a:rPr lang="zh-CN" altLang="en-US" sz="1400">
                <a:solidFill>
                  <a:schemeClr val="tx1"/>
                </a:solidFill>
              </a:rPr>
              <a:t>文件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3533140" y="1579245"/>
            <a:ext cx="1475105" cy="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7919720" y="1579245"/>
            <a:ext cx="148463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167005" y="1586865"/>
            <a:ext cx="127063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10158730" y="2881630"/>
            <a:ext cx="21590" cy="1082675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7623175" y="5025390"/>
            <a:ext cx="1734185" cy="2540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3571240" y="5008245"/>
            <a:ext cx="181038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9" name="图片 38" descr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260" y="3484245"/>
            <a:ext cx="2147570" cy="282956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 rot="2460000">
            <a:off x="3378200" y="2970530"/>
            <a:ext cx="278130" cy="137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268345" y="2814320"/>
            <a:ext cx="63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×</a:t>
            </a:r>
            <a:r>
              <a:rPr lang="en-US" altLang="zh-CN"/>
              <a:t>32</a:t>
            </a:r>
            <a:endParaRPr lang="en-US" altLang="zh-CN"/>
          </a:p>
        </p:txBody>
      </p:sp>
      <p:pic>
        <p:nvPicPr>
          <p:cNvPr id="58" name="图片 57" descr="IMG_30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20000">
            <a:off x="9605645" y="5206365"/>
            <a:ext cx="1356995" cy="905510"/>
          </a:xfrm>
          <a:prstGeom prst="rect">
            <a:avLst/>
          </a:prstGeom>
        </p:spPr>
      </p:pic>
      <p:cxnSp>
        <p:nvCxnSpPr>
          <p:cNvPr id="59" name="直接箭头连接符 58"/>
          <p:cNvCxnSpPr/>
          <p:nvPr/>
        </p:nvCxnSpPr>
        <p:spPr>
          <a:xfrm flipH="1" flipV="1">
            <a:off x="9502775" y="3967480"/>
            <a:ext cx="785495" cy="165735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V="1">
            <a:off x="9860280" y="4063365"/>
            <a:ext cx="284480" cy="64262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9860280" y="4705985"/>
            <a:ext cx="571500" cy="133350"/>
          </a:xfrm>
          <a:prstGeom prst="straightConnector1">
            <a:avLst/>
          </a:prstGeom>
          <a:ln w="31750" cap="rnd">
            <a:solidFill>
              <a:schemeClr val="tx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10192385" y="5050155"/>
            <a:ext cx="363855" cy="1024255"/>
          </a:xfrm>
          <a:prstGeom prst="straightConnector1">
            <a:avLst/>
          </a:prstGeom>
          <a:ln w="317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58" idx="1"/>
          </p:cNvCxnSpPr>
          <p:nvPr/>
        </p:nvCxnSpPr>
        <p:spPr>
          <a:xfrm>
            <a:off x="9635490" y="5461000"/>
            <a:ext cx="1515110" cy="450850"/>
          </a:xfrm>
          <a:prstGeom prst="straightConnector1">
            <a:avLst/>
          </a:prstGeom>
          <a:ln w="317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9502775" y="3716020"/>
            <a:ext cx="526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z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144760" y="3967480"/>
            <a:ext cx="28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288270" y="4497705"/>
            <a:ext cx="526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560560" y="4521835"/>
            <a:ext cx="526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539095" y="4839335"/>
            <a:ext cx="526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x`</a:t>
            </a:r>
            <a:endParaRPr lang="en-US" altLang="zh-CN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1065510" y="5655945"/>
            <a:ext cx="526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y`</a:t>
            </a:r>
            <a:endParaRPr lang="en-US" altLang="zh-CN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10192385" y="5050155"/>
            <a:ext cx="363855" cy="102425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9618345" y="5461000"/>
            <a:ext cx="1515110" cy="45085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9905365" y="5574665"/>
            <a:ext cx="526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O`</a:t>
            </a:r>
            <a:endParaRPr lang="en-US" altLang="zh-CN" sz="16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0288270" y="5655945"/>
            <a:ext cx="526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endParaRPr lang="en-US" altLang="zh-CN" sz="1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3&quot;:[4364974,4364952,4364954],&quot;65&quot;:[20205081]}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commondata" val="eyJoZGlkIjoiZGViZjA2MjAxZGQ4MTgzMmY2NzQ4ZTU4YjU0ZGZlNjAifQ=="/>
  <p:tag name="resource_record_key" val="{&quot;10&quot;:[3661322],&quot;13&quot;:[4364974,4364952,4364954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1250</Words>
  <Application>WPS 演示</Application>
  <PresentationFormat>宽屏</PresentationFormat>
  <Paragraphs>293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Times New Roman</vt:lpstr>
      <vt:lpstr>华文新魏</vt:lpstr>
      <vt:lpstr>黑体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JunhaoJia</cp:lastModifiedBy>
  <cp:revision>216</cp:revision>
  <dcterms:created xsi:type="dcterms:W3CDTF">2019-06-19T02:08:00Z</dcterms:created>
  <dcterms:modified xsi:type="dcterms:W3CDTF">2026-02-15T09:19:07Z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59367FA54C854B4BA582C40DFEF63876_13</vt:lpwstr>
  </property>
</Properties>
</file>